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57" r:id="rId7"/>
    <p:sldId id="258" r:id="rId8"/>
    <p:sldId id="267" r:id="rId9"/>
    <p:sldId id="260" r:id="rId10"/>
    <p:sldId id="262" r:id="rId11"/>
    <p:sldId id="271" r:id="rId12"/>
    <p:sldId id="270" r:id="rId13"/>
    <p:sldId id="263" r:id="rId14"/>
    <p:sldId id="266" r:id="rId15"/>
    <p:sldId id="268" r:id="rId16"/>
    <p:sldId id="269" r:id="rId17"/>
    <p:sldId id="25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644F0C-BFDE-4A35-97B2-1236CEEB8069}">
          <p14:sldIdLst>
            <p14:sldId id="256"/>
            <p14:sldId id="264"/>
            <p14:sldId id="257"/>
            <p14:sldId id="258"/>
            <p14:sldId id="267"/>
          </p14:sldIdLst>
        </p14:section>
        <p14:section name="Untitled Section" id="{04A40547-4291-441A-BE08-A5970DA2515E}">
          <p14:sldIdLst>
            <p14:sldId id="260"/>
            <p14:sldId id="262"/>
            <p14:sldId id="271"/>
            <p14:sldId id="270"/>
            <p14:sldId id="263"/>
            <p14:sldId id="266"/>
            <p14:sldId id="268"/>
            <p14:sldId id="269"/>
            <p14:sldId id="259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9D9-C4AB-4AB2-9471-52C1E32BAC0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03F9-8836-4AFB-8DA6-4EF8FA735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8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9D9-C4AB-4AB2-9471-52C1E32BAC0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03F9-8836-4AFB-8DA6-4EF8FA735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34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9D9-C4AB-4AB2-9471-52C1E32BAC0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03F9-8836-4AFB-8DA6-4EF8FA735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4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9D9-C4AB-4AB2-9471-52C1E32BAC0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03F9-8836-4AFB-8DA6-4EF8FA735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8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9D9-C4AB-4AB2-9471-52C1E32BAC0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03F9-8836-4AFB-8DA6-4EF8FA735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23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9D9-C4AB-4AB2-9471-52C1E32BAC0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03F9-8836-4AFB-8DA6-4EF8FA735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51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9D9-C4AB-4AB2-9471-52C1E32BAC0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03F9-8836-4AFB-8DA6-4EF8FA735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5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9D9-C4AB-4AB2-9471-52C1E32BAC0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03F9-8836-4AFB-8DA6-4EF8FA735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2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9D9-C4AB-4AB2-9471-52C1E32BAC0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03F9-8836-4AFB-8DA6-4EF8FA735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8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9D9-C4AB-4AB2-9471-52C1E32BAC0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03F9-8836-4AFB-8DA6-4EF8FA735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5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9D9-C4AB-4AB2-9471-52C1E32BAC0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03F9-8836-4AFB-8DA6-4EF8FA735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6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69D9-C4AB-4AB2-9471-52C1E32BAC0D}" type="datetimeFigureOut">
              <a:rPr lang="en-GB" smtClean="0"/>
              <a:t>21/01/2020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B03F9-8836-4AFB-8DA6-4EF8FA735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7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as.com/" TargetMode="External"/><Relationship Id="rId3" Type="http://schemas.openxmlformats.org/officeDocument/2006/relationships/hyperlink" Target="http://www.iop.org/publications/iop/2012/file_57522.pdf" TargetMode="External"/><Relationship Id="rId7" Type="http://schemas.openxmlformats.org/officeDocument/2006/relationships/hyperlink" Target="http://www.tomorrowsengineers.org.uk/media/1947/te-booklet-web-from-idea-to-career.pdf" TargetMode="External"/><Relationship Id="rId2" Type="http://schemas.openxmlformats.org/officeDocument/2006/relationships/hyperlink" Target="https://firefly.sevenoaksschool.org/physics-dept/ib/great-extra-stuf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eng.org.uk/education/what-is-engineering" TargetMode="External"/><Relationship Id="rId5" Type="http://schemas.openxmlformats.org/officeDocument/2006/relationships/hyperlink" Target="http://www.theiet.org/students/studying-engineering/" TargetMode="External"/><Relationship Id="rId4" Type="http://schemas.openxmlformats.org/officeDocument/2006/relationships/hyperlink" Target="https://www.topuniversities.com/courses/physics-astronomy/guide#tab=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Degrees in the Physical Sciences and Engineering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2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Physics, Engineering or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b="1" dirty="0" smtClean="0">
                <a:solidFill>
                  <a:srgbClr val="FF0000"/>
                </a:solidFill>
              </a:rPr>
              <a:t>omething else?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Think about what you most ENJOY, not just what you are best at! </a:t>
            </a:r>
          </a:p>
          <a:p>
            <a:r>
              <a:rPr lang="en-GB" dirty="0" smtClean="0"/>
              <a:t>This can be a difficult question to answer. Many graduate employers are very interested in any quantitative degree, so all have excellent career prospects.</a:t>
            </a:r>
          </a:p>
          <a:p>
            <a:r>
              <a:rPr lang="en-GB" dirty="0" smtClean="0"/>
              <a:t>Obviously, if you want to be an engineer, choose engineering! To become a Chartered Engineer, you need a Master’s Level degree in Engineering.</a:t>
            </a:r>
            <a:endParaRPr lang="en-GB" dirty="0"/>
          </a:p>
          <a:p>
            <a:r>
              <a:rPr lang="en-GB" dirty="0" smtClean="0"/>
              <a:t>If you prefer the theoretical side of Physics, or even practical experiments, then consider a Physics degree. Very transferable to other areas, and you may get to explore some of the more unexplored areas of Physics in greater depth.</a:t>
            </a:r>
          </a:p>
          <a:p>
            <a:r>
              <a:rPr lang="en-GB" dirty="0" smtClean="0"/>
              <a:t>If your main interests outside of these areas, perhaps you are interested in pure maths, or enjoy programming, consider other options.</a:t>
            </a:r>
          </a:p>
        </p:txBody>
      </p:sp>
    </p:spTree>
    <p:extLst>
      <p:ext uri="{BB962C8B-B14F-4D97-AF65-F5344CB8AC3E}">
        <p14:creationId xmlns:p14="http://schemas.microsoft.com/office/powerpoint/2010/main" val="5062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246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Other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options – Year in Industry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50" y="1589314"/>
            <a:ext cx="8061101" cy="435133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Several courses offer a year in Industry as part of their degree program. </a:t>
            </a:r>
          </a:p>
          <a:p>
            <a:r>
              <a:rPr lang="en-GB" dirty="0" smtClean="0"/>
              <a:t>These are normally an additional year to the Physics course, but will give you some (paid) work experience with a company in an area of your choosing as part of the program. </a:t>
            </a:r>
          </a:p>
          <a:p>
            <a:r>
              <a:rPr lang="en-GB" dirty="0" smtClean="0"/>
              <a:t>Examples include placements with Shell, Mercedes, GSK, Rolls Royce</a:t>
            </a:r>
          </a:p>
          <a:p>
            <a:r>
              <a:rPr lang="en-GB" dirty="0" smtClean="0"/>
              <a:t>Can be very useful when applying to your first jobs after graduation – you will already have a year’s experience under your belt over others!</a:t>
            </a:r>
          </a:p>
          <a:p>
            <a:r>
              <a:rPr lang="en-GB" dirty="0" smtClean="0"/>
              <a:t>Not offered by all universities, check UCAS.</a:t>
            </a:r>
            <a:endParaRPr lang="en-GB" dirty="0"/>
          </a:p>
        </p:txBody>
      </p:sp>
      <p:pic>
        <p:nvPicPr>
          <p:cNvPr id="2050" name="Picture 2" descr="Image result for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451" y="524010"/>
            <a:ext cx="3252835" cy="213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Other options – ERASMUS/ Year Abroad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67163" cy="435133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GB" dirty="0" smtClean="0"/>
              <a:t>This can give you the opportunity to study abroad as part of your degree, usually in your 3</a:t>
            </a:r>
            <a:r>
              <a:rPr lang="en-GB" baseline="30000" dirty="0" smtClean="0"/>
              <a:t>rd</a:t>
            </a:r>
            <a:r>
              <a:rPr lang="en-GB" dirty="0" smtClean="0"/>
              <a:t> year. </a:t>
            </a:r>
          </a:p>
          <a:p>
            <a:r>
              <a:rPr lang="en-GB" dirty="0" smtClean="0"/>
              <a:t>Some courses or universities have language courses available to you, so a year abroad can be very useful in cultivating your language skills, and giving an extra skill for the job market. </a:t>
            </a:r>
          </a:p>
          <a:p>
            <a:r>
              <a:rPr lang="en-GB" dirty="0" smtClean="0"/>
              <a:t>ERASMUS is mostly European countries, though there may be year abroad programs in other countries (USA, Australia, Canada, Japan).</a:t>
            </a:r>
          </a:p>
          <a:p>
            <a:r>
              <a:rPr lang="en-GB" dirty="0" smtClean="0"/>
              <a:t>Generally these will count as part of the program, so will not be an extra year of study.</a:t>
            </a:r>
            <a:endParaRPr lang="en-GB" dirty="0"/>
          </a:p>
        </p:txBody>
      </p:sp>
      <p:pic>
        <p:nvPicPr>
          <p:cNvPr id="4098" name="Picture 2" descr="Image result for stan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031" y="1690687"/>
            <a:ext cx="26955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Other options – 3 or 4 years, and Dual Awards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en-GB" dirty="0" smtClean="0"/>
              <a:t>3 year degrees normally give you a Bachelors degree (BEng, BSc), whereas 4 years will normally give you a Masters degree (MEng, MSc). </a:t>
            </a:r>
          </a:p>
          <a:p>
            <a:r>
              <a:rPr lang="en-GB" dirty="0" smtClean="0"/>
              <a:t>The Masters course can be a useful addition when searching for jobs. </a:t>
            </a:r>
          </a:p>
          <a:p>
            <a:r>
              <a:rPr lang="en-GB" dirty="0" smtClean="0"/>
              <a:t>You can also do stand-alone one year Masters degrees (3+1 years) as an alternative to the 4 year course.</a:t>
            </a:r>
          </a:p>
          <a:p>
            <a:endParaRPr lang="en-GB" dirty="0" smtClean="0"/>
          </a:p>
          <a:p>
            <a:r>
              <a:rPr lang="en-GB" dirty="0" smtClean="0"/>
              <a:t>Several courses offer a dual award degree, e.g. Physics with Philosophy, Physics with Management etc.</a:t>
            </a:r>
          </a:p>
          <a:p>
            <a:r>
              <a:rPr lang="en-GB" dirty="0" smtClean="0"/>
              <a:t>Can be useful if you have a broad range of interests, or if you think you may want to pursue other avenues.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Applying - What do I need for my application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Almost all courses require Higher Level Maths and Physics</a:t>
            </a:r>
          </a:p>
          <a:p>
            <a:r>
              <a:rPr lang="en-GB" dirty="0" smtClean="0"/>
              <a:t>Another Scientific Higher Level subject may be required for certain courses (e.g. Chemical Engineering, Materials Science).</a:t>
            </a:r>
          </a:p>
          <a:p>
            <a:r>
              <a:rPr lang="en-GB" dirty="0" smtClean="0"/>
              <a:t>Check UCAS for specific requirements!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Grades do I need?</a:t>
            </a:r>
          </a:p>
          <a:p>
            <a:pPr marL="0" indent="0">
              <a:buNone/>
            </a:pPr>
            <a:r>
              <a:rPr lang="en-GB" dirty="0" smtClean="0"/>
              <a:t>This depends very much on the university – Oxbridge will be around 40 points, and most Russell Group universities between 34-40 points.</a:t>
            </a:r>
          </a:p>
        </p:txBody>
      </p:sp>
    </p:spTree>
    <p:extLst>
      <p:ext uri="{BB962C8B-B14F-4D97-AF65-F5344CB8AC3E}">
        <p14:creationId xmlns:p14="http://schemas.microsoft.com/office/powerpoint/2010/main" val="15434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What other considerations should I think about?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Reading around the subject – find an area you are interested in and read some science books in that area (we have plenty of recommended reading lists).</a:t>
            </a:r>
          </a:p>
          <a:p>
            <a:r>
              <a:rPr lang="en-GB" dirty="0" smtClean="0"/>
              <a:t>Consider some work experience with engineering companies/ industry.</a:t>
            </a:r>
          </a:p>
          <a:p>
            <a:r>
              <a:rPr lang="en-GB" dirty="0" smtClean="0"/>
              <a:t>Join our various clubs and societies at school, and get involved! Maths </a:t>
            </a:r>
            <a:r>
              <a:rPr lang="en-GB" dirty="0" err="1" smtClean="0"/>
              <a:t>Soc</a:t>
            </a:r>
            <a:r>
              <a:rPr lang="en-GB" dirty="0" smtClean="0"/>
              <a:t>, Physics extension, Engineering </a:t>
            </a:r>
            <a:r>
              <a:rPr lang="en-GB" dirty="0" err="1" smtClean="0"/>
              <a:t>Soc</a:t>
            </a:r>
            <a:r>
              <a:rPr lang="en-GB" dirty="0" smtClean="0"/>
              <a:t> etc.</a:t>
            </a:r>
          </a:p>
          <a:p>
            <a:r>
              <a:rPr lang="en-GB" dirty="0" smtClean="0"/>
              <a:t>Visit some universities for open days, maybe even attend some open lectures in London. </a:t>
            </a:r>
          </a:p>
          <a:p>
            <a:r>
              <a:rPr lang="en-GB" dirty="0" smtClean="0"/>
              <a:t>Learn to programme?</a:t>
            </a:r>
          </a:p>
          <a:p>
            <a:r>
              <a:rPr lang="en-GB" dirty="0" smtClean="0"/>
              <a:t>Consider other extension activities – CREST awards, Olympiad, Isaac Physics.</a:t>
            </a:r>
          </a:p>
          <a:p>
            <a:r>
              <a:rPr lang="en-GB" dirty="0" smtClean="0"/>
              <a:t>All extracurricular activities well looked upon, and will give your application some good depth.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4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Resources</a:t>
            </a:r>
            <a:r>
              <a:rPr lang="en-GB" dirty="0" smtClean="0"/>
              <a:t> to Look through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firefly.sevenoaksschool.org/physics-dept/ib/great-extra-stuff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Physics Resources</a:t>
            </a:r>
          </a:p>
          <a:p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www.iop.org/publications/iop/2012/file_57522.pdf</a:t>
            </a:r>
            <a:endParaRPr lang="en-GB" dirty="0" smtClean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www.topuniversities.com/courses/physics-astronomy/guide#tab=0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Engineering Resources</a:t>
            </a:r>
          </a:p>
          <a:p>
            <a:r>
              <a:rPr lang="en-GB" dirty="0">
                <a:hlinkClick r:id="rId5"/>
              </a:rPr>
              <a:t>http://www.theiet.org/students/studying-engineering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www.raeng.org.uk/education/what-is-engineering</a:t>
            </a:r>
            <a:endParaRPr lang="en-GB" dirty="0" smtClean="0"/>
          </a:p>
          <a:p>
            <a:r>
              <a:rPr lang="en-GB" dirty="0">
                <a:hlinkClick r:id="rId7"/>
              </a:rPr>
              <a:t>http://</a:t>
            </a:r>
            <a:r>
              <a:rPr lang="en-GB" dirty="0" smtClean="0">
                <a:hlinkClick r:id="rId7"/>
              </a:rPr>
              <a:t>www.tomorrowsengineers.org.uk/media/1947/te-booklet-web-from-idea-to-career.pdf</a:t>
            </a:r>
            <a:endParaRPr lang="en-GB" dirty="0" smtClean="0"/>
          </a:p>
          <a:p>
            <a:r>
              <a:rPr lang="en-GB" dirty="0"/>
              <a:t>http://i-want-to-study-engineering.org/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UCAS</a:t>
            </a:r>
          </a:p>
          <a:p>
            <a:pPr marL="0" indent="0">
              <a:buNone/>
            </a:pPr>
            <a:r>
              <a:rPr lang="en-GB" dirty="0">
                <a:hlinkClick r:id="rId8"/>
              </a:rPr>
              <a:t>https://www.ucas.com</a:t>
            </a:r>
            <a:r>
              <a:rPr lang="en-GB" dirty="0" smtClean="0">
                <a:hlinkClick r:id="rId8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9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Degrees in Physics</a:t>
            </a:r>
          </a:p>
          <a:p>
            <a:r>
              <a:rPr lang="en-GB" b="1" dirty="0" smtClean="0"/>
              <a:t>Degrees in Engineering</a:t>
            </a:r>
          </a:p>
          <a:p>
            <a:r>
              <a:rPr lang="en-GB" b="1" dirty="0" smtClean="0"/>
              <a:t>Degrees in Natural Sciences and other Physical Sciences</a:t>
            </a:r>
          </a:p>
          <a:p>
            <a:r>
              <a:rPr lang="en-GB" b="1" dirty="0" smtClean="0"/>
              <a:t>Other considerations when applying</a:t>
            </a:r>
          </a:p>
          <a:p>
            <a:r>
              <a:rPr lang="en-GB" b="1" dirty="0" smtClean="0"/>
              <a:t>How to best improve your chances for success.</a:t>
            </a:r>
          </a:p>
        </p:txBody>
      </p:sp>
    </p:spTree>
    <p:extLst>
      <p:ext uri="{BB962C8B-B14F-4D97-AF65-F5344CB8AC3E}">
        <p14:creationId xmlns:p14="http://schemas.microsoft.com/office/powerpoint/2010/main" val="11220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Physics Degrees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096" y="1624524"/>
            <a:ext cx="3397375" cy="444956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2000" dirty="0" smtClean="0"/>
              <a:t>Usually either 3 (BSc) or 4 years (MSc) long.</a:t>
            </a:r>
          </a:p>
          <a:p>
            <a:r>
              <a:rPr lang="en-GB" sz="2000" dirty="0" smtClean="0"/>
              <a:t>Highly transferable degree which has applications in a range of careers – e.g. research, finance, data analysis, computing, management.</a:t>
            </a:r>
          </a:p>
          <a:p>
            <a:endParaRPr lang="en-GB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75" y="1690688"/>
            <a:ext cx="3724979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Physics Degrees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3625"/>
            <a:ext cx="6572250" cy="4351338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Typical Compulsory Modules:</a:t>
            </a:r>
          </a:p>
          <a:p>
            <a:pPr marL="0" indent="0">
              <a:buNone/>
            </a:pPr>
            <a:r>
              <a:rPr lang="en-GB" dirty="0"/>
              <a:t>Particle physics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Relativity </a:t>
            </a:r>
          </a:p>
          <a:p>
            <a:pPr marL="0" indent="0">
              <a:buNone/>
            </a:pPr>
            <a:r>
              <a:rPr lang="en-GB" dirty="0" smtClean="0"/>
              <a:t>Lasers </a:t>
            </a:r>
          </a:p>
          <a:p>
            <a:pPr marL="0" indent="0">
              <a:buNone/>
            </a:pPr>
            <a:r>
              <a:rPr lang="en-GB" dirty="0" smtClean="0"/>
              <a:t>Solid-state </a:t>
            </a:r>
            <a:r>
              <a:rPr lang="en-GB" dirty="0"/>
              <a:t>physics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Waves </a:t>
            </a:r>
            <a:r>
              <a:rPr lang="en-GB" dirty="0"/>
              <a:t>and optics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Statistical </a:t>
            </a:r>
            <a:r>
              <a:rPr lang="en-GB" dirty="0"/>
              <a:t>physics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Mechanics </a:t>
            </a:r>
          </a:p>
          <a:p>
            <a:pPr marL="0" indent="0">
              <a:buNone/>
            </a:pPr>
            <a:r>
              <a:rPr lang="en-GB" dirty="0" smtClean="0"/>
              <a:t>Quantum </a:t>
            </a:r>
            <a:r>
              <a:rPr lang="en-GB" dirty="0"/>
              <a:t>physics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Nuclear </a:t>
            </a:r>
            <a:r>
              <a:rPr lang="en-GB" dirty="0"/>
              <a:t>and atomic physics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Electromagnetism </a:t>
            </a:r>
          </a:p>
          <a:p>
            <a:pPr marL="0" indent="0">
              <a:buNone/>
            </a:pPr>
            <a:r>
              <a:rPr lang="en-GB" dirty="0" smtClean="0"/>
              <a:t>Oscillations </a:t>
            </a:r>
          </a:p>
          <a:p>
            <a:pPr marL="0" indent="0">
              <a:buNone/>
            </a:pPr>
            <a:r>
              <a:rPr lang="en-GB" dirty="0" smtClean="0"/>
              <a:t>Thermodynamics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1458158"/>
            <a:ext cx="386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Usually either 3 (BSc) or 4 years (MSc).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4047" y="2333625"/>
            <a:ext cx="4153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Typical </a:t>
            </a:r>
            <a:r>
              <a:rPr lang="en-GB" dirty="0" smtClean="0"/>
              <a:t>Optional </a:t>
            </a:r>
            <a:r>
              <a:rPr lang="en-GB" dirty="0"/>
              <a:t>Modules</a:t>
            </a:r>
            <a:r>
              <a:rPr lang="en-GB" dirty="0" smtClean="0"/>
              <a:t>:</a:t>
            </a:r>
          </a:p>
          <a:p>
            <a:r>
              <a:rPr lang="en-GB" dirty="0" smtClean="0"/>
              <a:t>Astrophysics</a:t>
            </a:r>
          </a:p>
          <a:p>
            <a:r>
              <a:rPr lang="en-GB" dirty="0" smtClean="0"/>
              <a:t>Cosmology</a:t>
            </a:r>
          </a:p>
          <a:p>
            <a:r>
              <a:rPr lang="en-GB" dirty="0" smtClean="0"/>
              <a:t>Biophysics</a:t>
            </a:r>
          </a:p>
          <a:p>
            <a:r>
              <a:rPr lang="en-GB" dirty="0" smtClean="0"/>
              <a:t>Applied physics</a:t>
            </a:r>
          </a:p>
          <a:p>
            <a:r>
              <a:rPr lang="en-GB" dirty="0" smtClean="0"/>
              <a:t>Atmospheric physics</a:t>
            </a:r>
          </a:p>
          <a:p>
            <a:r>
              <a:rPr lang="en-GB" dirty="0" smtClean="0"/>
              <a:t>Environmental physics</a:t>
            </a:r>
          </a:p>
          <a:p>
            <a:r>
              <a:rPr lang="en-GB" dirty="0" smtClean="0"/>
              <a:t>Geophysics</a:t>
            </a:r>
            <a:endParaRPr lang="en-GB" dirty="0"/>
          </a:p>
        </p:txBody>
      </p:sp>
      <p:pic>
        <p:nvPicPr>
          <p:cNvPr id="7" name="Picture 2" descr="Image result for particle phys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45" y="2468562"/>
            <a:ext cx="2841804" cy="15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rela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45" y="859996"/>
            <a:ext cx="2836736" cy="14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upload.wikimedia.org/wikipedia/commons/thumb/a/a0/Military_laser_experiment.jpg/1920px-Military_laser_experi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45" y="4182033"/>
            <a:ext cx="2838110" cy="18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016"/>
            <a:ext cx="10515600" cy="1325563"/>
          </a:xfrm>
        </p:spPr>
        <p:txBody>
          <a:bodyPr/>
          <a:lstStyle/>
          <a:p>
            <a:r>
              <a:rPr lang="en-GB" dirty="0" smtClean="0"/>
              <a:t>Engineering Degrees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834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is engineering?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949" y="1406387"/>
            <a:ext cx="2572108" cy="3733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25" y="2516607"/>
            <a:ext cx="7188568" cy="29693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7294" y="5876123"/>
            <a:ext cx="98343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Engineering degrees are mostly about building the skill set to enter the engineering workforce! There is considerable overlap between an engineering degree and a Physics degree.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4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Engineering Degrees – Types of Engineering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057" y="1825625"/>
            <a:ext cx="8073571" cy="435133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General </a:t>
            </a:r>
          </a:p>
          <a:p>
            <a:pPr marL="0" indent="0">
              <a:buNone/>
            </a:pPr>
            <a:r>
              <a:rPr lang="en-GB" dirty="0" smtClean="0"/>
              <a:t>Mechanical</a:t>
            </a:r>
          </a:p>
          <a:p>
            <a:pPr marL="0" indent="0">
              <a:buNone/>
            </a:pPr>
            <a:r>
              <a:rPr lang="en-GB" dirty="0" smtClean="0"/>
              <a:t>Civil</a:t>
            </a:r>
          </a:p>
          <a:p>
            <a:pPr marL="0" indent="0">
              <a:buNone/>
            </a:pPr>
            <a:r>
              <a:rPr lang="en-GB" dirty="0" smtClean="0"/>
              <a:t>Electrical/ Electronic</a:t>
            </a:r>
          </a:p>
          <a:p>
            <a:pPr marL="0" indent="0">
              <a:buNone/>
            </a:pPr>
            <a:r>
              <a:rPr lang="en-GB" dirty="0" smtClean="0"/>
              <a:t>Aeronautical</a:t>
            </a:r>
          </a:p>
          <a:p>
            <a:pPr marL="0" indent="0">
              <a:buNone/>
            </a:pPr>
            <a:r>
              <a:rPr lang="en-GB" dirty="0" smtClean="0"/>
              <a:t>Chemical </a:t>
            </a:r>
          </a:p>
          <a:p>
            <a:pPr marL="0" indent="0">
              <a:buNone/>
            </a:pPr>
            <a:r>
              <a:rPr lang="en-GB" dirty="0" smtClean="0"/>
              <a:t>Biomedical</a:t>
            </a:r>
          </a:p>
          <a:p>
            <a:pPr marL="0" indent="0">
              <a:buNone/>
            </a:pPr>
            <a:r>
              <a:rPr lang="en-GB" dirty="0" smtClean="0"/>
              <a:t>Computer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And plenty more! (Marine, Energy, Materials, Manufacturing, Systems, Environmental)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509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Engineering Degree Structure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36900"/>
          </a:xfrm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Again, usually 3 (BEng) or 4 years (MEng).</a:t>
            </a:r>
          </a:p>
          <a:p>
            <a:r>
              <a:rPr lang="en-GB" dirty="0" smtClean="0"/>
              <a:t>To become a qualified Chartered Engineer (a well recognised qualification), you must have completed a Masters Level degree in an Engineering discipline, followed by several years work experience.</a:t>
            </a:r>
          </a:p>
          <a:p>
            <a:r>
              <a:rPr lang="en-GB" dirty="0" smtClean="0"/>
              <a:t>Because of this, some institutions only offer the Masters Level course, so check UCAS!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7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Alternative Options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5975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There are also many other options available:</a:t>
            </a:r>
          </a:p>
          <a:p>
            <a:r>
              <a:rPr lang="en-GB" dirty="0" smtClean="0"/>
              <a:t>Natural Sciences</a:t>
            </a:r>
          </a:p>
          <a:p>
            <a:r>
              <a:rPr lang="en-GB" dirty="0" smtClean="0"/>
              <a:t>Mathematics</a:t>
            </a:r>
            <a:endParaRPr lang="en-GB" dirty="0"/>
          </a:p>
          <a:p>
            <a:r>
              <a:rPr lang="en-GB" dirty="0" smtClean="0"/>
              <a:t>Computer Science (software engineering, programming)</a:t>
            </a:r>
          </a:p>
          <a:p>
            <a:r>
              <a:rPr lang="en-GB" dirty="0" smtClean="0"/>
              <a:t>Materials Science</a:t>
            </a:r>
          </a:p>
          <a:p>
            <a:r>
              <a:rPr lang="en-GB" dirty="0" smtClean="0"/>
              <a:t>Geophysics/ environmental physics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336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657BD910694B45870FB55AA8A4F7D1" ma:contentTypeVersion="33" ma:contentTypeDescription="Create a new document." ma:contentTypeScope="" ma:versionID="f9bfa9b4d6d81366b53d45cc6fa72ac4">
  <xsd:schema xmlns:xsd="http://www.w3.org/2001/XMLSchema" xmlns:xs="http://www.w3.org/2001/XMLSchema" xmlns:p="http://schemas.microsoft.com/office/2006/metadata/properties" xmlns:ns3="384c1f4e-c58a-4201-b0d8-7298580ee064" targetNamespace="http://schemas.microsoft.com/office/2006/metadata/properties" ma:root="true" ma:fieldsID="2776b83dbf1874f67b5f0638ab17dddb" ns3:_="">
    <xsd:import namespace="384c1f4e-c58a-4201-b0d8-7298580ee064"/>
    <xsd:element name="properties">
      <xsd:complexType>
        <xsd:sequence>
          <xsd:element name="documentManagement">
            <xsd:complexType>
              <xsd:all>
                <xsd:element ref="ns3:UniqueSourceRef" minOccurs="0"/>
                <xsd:element ref="ns3:FileHash" minOccurs="0"/>
                <xsd:element ref="ns3:SharedWithUsers" minOccurs="0"/>
                <xsd:element ref="ns3:SharedWithDetails" minOccurs="0"/>
                <xsd:element ref="ns3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c1f4e-c58a-4201-b0d8-7298580ee064" elementFormDefault="qualified">
    <xsd:import namespace="http://schemas.microsoft.com/office/2006/documentManagement/types"/>
    <xsd:import namespace="http://schemas.microsoft.com/office/infopath/2007/PartnerControls"/>
    <xsd:element name="UniqueSourceRef" ma:index="8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384c1f4e-c58a-4201-b0d8-7298580ee064" xsi:nil="true"/>
    <Invited_Teachers xmlns="384c1f4e-c58a-4201-b0d8-7298580ee064" xsi:nil="true"/>
    <NotebookType xmlns="384c1f4e-c58a-4201-b0d8-7298580ee064" xsi:nil="true"/>
    <Teachers xmlns="384c1f4e-c58a-4201-b0d8-7298580ee064">
      <UserInfo>
        <DisplayName/>
        <AccountId xsi:nil="true"/>
        <AccountType/>
      </UserInfo>
    </Teachers>
    <Student_Groups xmlns="384c1f4e-c58a-4201-b0d8-7298580ee064">
      <UserInfo>
        <DisplayName/>
        <AccountId xsi:nil="true"/>
        <AccountType/>
      </UserInfo>
    </Student_Groups>
    <Templates xmlns="384c1f4e-c58a-4201-b0d8-7298580ee064" xsi:nil="true"/>
    <FileHash xmlns="384c1f4e-c58a-4201-b0d8-7298580ee064" xsi:nil="true"/>
    <Invited_Students xmlns="384c1f4e-c58a-4201-b0d8-7298580ee064" xsi:nil="true"/>
    <Students xmlns="384c1f4e-c58a-4201-b0d8-7298580ee064">
      <UserInfo>
        <DisplayName/>
        <AccountId xsi:nil="true"/>
        <AccountType/>
      </UserInfo>
    </Students>
    <Math_Settings xmlns="384c1f4e-c58a-4201-b0d8-7298580ee064" xsi:nil="true"/>
    <Is_Collaboration_Space_Locked xmlns="384c1f4e-c58a-4201-b0d8-7298580ee064" xsi:nil="true"/>
    <UniqueSourceRef xmlns="384c1f4e-c58a-4201-b0d8-7298580ee064" xsi:nil="true"/>
    <LMS_Mappings xmlns="384c1f4e-c58a-4201-b0d8-7298580ee064" xsi:nil="true"/>
    <IsNotebookLocked xmlns="384c1f4e-c58a-4201-b0d8-7298580ee064" xsi:nil="true"/>
    <FolderType xmlns="384c1f4e-c58a-4201-b0d8-7298580ee064" xsi:nil="true"/>
    <Self_Registration_Enabled xmlns="384c1f4e-c58a-4201-b0d8-7298580ee064" xsi:nil="true"/>
    <Has_Teacher_Only_SectionGroup xmlns="384c1f4e-c58a-4201-b0d8-7298580ee064" xsi:nil="true"/>
    <DefaultSectionNames xmlns="384c1f4e-c58a-4201-b0d8-7298580ee064" xsi:nil="true"/>
    <TeamsChannelId xmlns="384c1f4e-c58a-4201-b0d8-7298580ee064" xsi:nil="true"/>
    <CultureName xmlns="384c1f4e-c58a-4201-b0d8-7298580ee064" xsi:nil="true"/>
    <Owner xmlns="384c1f4e-c58a-4201-b0d8-7298580ee064">
      <UserInfo>
        <DisplayName/>
        <AccountId xsi:nil="true"/>
        <AccountType/>
      </UserInfo>
    </Owner>
    <Distribution_Groups xmlns="384c1f4e-c58a-4201-b0d8-7298580ee064" xsi:nil="true"/>
  </documentManagement>
</p:properties>
</file>

<file path=customXml/itemProps1.xml><?xml version="1.0" encoding="utf-8"?>
<ds:datastoreItem xmlns:ds="http://schemas.openxmlformats.org/officeDocument/2006/customXml" ds:itemID="{5D1A9D67-8B3C-4D55-9BDE-30F71CEA2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c1f4e-c58a-4201-b0d8-7298580ee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9E3ED5-4CA4-4EF5-A079-390C9A2B5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C39C6-27BD-4AE4-B620-BC1802C67F0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84c1f4e-c58a-4201-b0d8-7298580ee06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992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Degrees in the Physical Sciences and Engineering</vt:lpstr>
      <vt:lpstr>Resources to Look through</vt:lpstr>
      <vt:lpstr>PowerPoint Presentation</vt:lpstr>
      <vt:lpstr>Physics Degrees</vt:lpstr>
      <vt:lpstr>Physics Degrees</vt:lpstr>
      <vt:lpstr>Engineering Degrees</vt:lpstr>
      <vt:lpstr>Engineering Degrees – Types of Engineering</vt:lpstr>
      <vt:lpstr>Engineering Degree Structure</vt:lpstr>
      <vt:lpstr>Alternative Options</vt:lpstr>
      <vt:lpstr>Physics, Engineering or something else?</vt:lpstr>
      <vt:lpstr>Other options – Year in Industry</vt:lpstr>
      <vt:lpstr>Other options – ERASMUS/ Year Abroad</vt:lpstr>
      <vt:lpstr>Other options – 3 or 4 years, and Dual Awards</vt:lpstr>
      <vt:lpstr>Applying - What do I need for my application?</vt:lpstr>
      <vt:lpstr>What other considerations should I think about?</vt:lpstr>
    </vt:vector>
  </TitlesOfParts>
  <Company>Sevenoaks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the Physical Sciences and Engineering</dc:title>
  <dc:creator>Dr D Roche</dc:creator>
  <cp:lastModifiedBy>David</cp:lastModifiedBy>
  <cp:revision>42</cp:revision>
  <dcterms:created xsi:type="dcterms:W3CDTF">2018-01-09T15:25:14Z</dcterms:created>
  <dcterms:modified xsi:type="dcterms:W3CDTF">2020-01-21T11:33:53Z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0x01010045657BD910694B45870FB55AA8A4F7D1</vt:lpwstr>
  </property>
</Properties>
</file>